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62" r:id="rId4"/>
    <p:sldId id="263" r:id="rId5"/>
    <p:sldId id="264" r:id="rId6"/>
    <p:sldId id="266" r:id="rId7"/>
    <p:sldId id="273" r:id="rId8"/>
    <p:sldId id="267" r:id="rId9"/>
    <p:sldId id="268" r:id="rId10"/>
    <p:sldId id="269" r:id="rId11"/>
    <p:sldId id="270" r:id="rId12"/>
    <p:sldId id="271" r:id="rId13"/>
    <p:sldId id="272" r:id="rId14"/>
    <p:sldId id="265" r:id="rId15"/>
    <p:sldId id="258" r:id="rId16"/>
    <p:sldId id="261" r:id="rId17"/>
    <p:sldId id="27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0000CC"/>
    <a:srgbClr val="CCCCFF"/>
    <a:srgbClr val="CCFFCC"/>
    <a:srgbClr val="CCFF33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3167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140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3854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3714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5656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0600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2114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766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990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7654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338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8573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704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957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2758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391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95EF4-0D6E-491A-918E-D96F5BA34283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BF128A-4AB0-4D29-9735-26D9D8EF2F1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900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DD25C2-98CB-49A7-A520-738926390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14" y="1098802"/>
            <a:ext cx="1724305" cy="149364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DE9B81-6134-4CA0-9460-17BCE436417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339933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05214" y="130024"/>
            <a:ext cx="3690968" cy="841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0C75AE-218E-4FB6-917C-3CE42769B518}"/>
              </a:ext>
            </a:extLst>
          </p:cNvPr>
          <p:cNvSpPr txBox="1"/>
          <p:nvPr/>
        </p:nvSpPr>
        <p:spPr>
          <a:xfrm>
            <a:off x="2419629" y="2449789"/>
            <a:ext cx="7443511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Фаховий модуль для вчителів-логопедів ЗДО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D5C9DC-A488-45B0-8F59-68E0BE039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6571" y="4483883"/>
            <a:ext cx="1549622" cy="20518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940C7D-7AF5-40A6-8E3D-9CF1A46CD264}"/>
              </a:ext>
            </a:extLst>
          </p:cNvPr>
          <p:cNvSpPr txBox="1"/>
          <p:nvPr/>
        </p:nvSpPr>
        <p:spPr>
          <a:xfrm>
            <a:off x="2296332" y="1266463"/>
            <a:ext cx="7690104" cy="10156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VinBOOT</a:t>
            </a:r>
            <a:r>
              <a:rPr lang="uk-UA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EduCAMP</a:t>
            </a:r>
            <a:r>
              <a:rPr lang="uk-UA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2025» </a:t>
            </a:r>
            <a:endParaRPr lang="uk-UA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EA5FDC-1AF7-44EC-98C1-69981593F9FB}"/>
              </a:ext>
            </a:extLst>
          </p:cNvPr>
          <p:cNvSpPr txBox="1"/>
          <p:nvPr/>
        </p:nvSpPr>
        <p:spPr>
          <a:xfrm>
            <a:off x="8965910" y="140710"/>
            <a:ext cx="2450592" cy="830997"/>
          </a:xfrm>
          <a:prstGeom prst="rect">
            <a:avLst/>
          </a:prstGeom>
          <a:solidFill>
            <a:srgbClr val="339933"/>
          </a:solidFill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серпня 2025</a:t>
            </a:r>
          </a:p>
          <a:p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09:30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BC7BE9-79DF-4AE9-B4C8-D02E3A8B2FD6}"/>
              </a:ext>
            </a:extLst>
          </p:cNvPr>
          <p:cNvSpPr txBox="1"/>
          <p:nvPr/>
        </p:nvSpPr>
        <p:spPr>
          <a:xfrm>
            <a:off x="7247002" y="6194070"/>
            <a:ext cx="2944204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 КУ «ЦПРПП ВМР» </a:t>
            </a:r>
          </a:p>
          <a:p>
            <a:r>
              <a:rPr lang="uk-UA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Бондарчук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E23F18-9BFB-4D43-9594-A721716153A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87757" y="4996915"/>
            <a:ext cx="1730577" cy="14936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2C41A0AD-B3D3-4A41-B238-225085AD7C03}"/>
              </a:ext>
            </a:extLst>
          </p:cNvPr>
          <p:cNvSpPr/>
          <p:nvPr/>
        </p:nvSpPr>
        <p:spPr>
          <a:xfrm>
            <a:off x="897096" y="3592547"/>
            <a:ext cx="8966044" cy="523220"/>
          </a:xfrm>
          <a:prstGeom prst="rect">
            <a:avLst/>
          </a:prstGeom>
          <a:solidFill>
            <a:srgbClr val="339933"/>
          </a:solidFill>
        </p:spPr>
        <p:txBody>
          <a:bodyPr wrap="none">
            <a:spAutoFit/>
          </a:bodyPr>
          <a:lstStyle/>
          <a:p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Подолання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мовленнєвого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негативізму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дошкільників</a:t>
            </a:r>
            <a:endParaRPr lang="uk-UA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877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210C4-B166-42BD-B3A8-60372F7B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62" y="243840"/>
            <a:ext cx="8596668" cy="13208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uk-UA" b="1" dirty="0">
                <a:solidFill>
                  <a:srgbClr val="0000CC"/>
                </a:solidFill>
              </a:rPr>
              <a:t>ЩО РОБИТИ?</a:t>
            </a:r>
            <a:r>
              <a:rPr lang="uk-UA" dirty="0"/>
              <a:t>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1C883C2-AFB3-40AF-8E9E-6C05FE56D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862" y="1115569"/>
            <a:ext cx="8944140" cy="4925794"/>
          </a:xfrm>
        </p:spPr>
        <p:txBody>
          <a:bodyPr>
            <a:normAutofit fontScale="85000" lnSpcReduction="10000"/>
          </a:bodyPr>
          <a:lstStyle/>
          <a:p>
            <a:r>
              <a:rPr lang="uk-UA" sz="2600" b="1" i="1" dirty="0">
                <a:solidFill>
                  <a:srgbClr val="0000CC"/>
                </a:solidFill>
              </a:rPr>
              <a:t>Як викликати у дитини бажання говорити? </a:t>
            </a:r>
          </a:p>
          <a:p>
            <a:r>
              <a:rPr lang="uk-UA" sz="2600" b="1" i="1" dirty="0">
                <a:solidFill>
                  <a:srgbClr val="0000CC"/>
                </a:solidFill>
              </a:rPr>
              <a:t>Найважливіше: створити сприятливі умови, підтримати дитину, проводити заняття у формі гри, підібрати час, щоб цього хотіла дитина, зменшити кількість слів             (ПОВТОРИ, СКАЖИ). </a:t>
            </a:r>
          </a:p>
          <a:p>
            <a:r>
              <a:rPr lang="uk-UA" sz="2600" b="1" i="1" dirty="0">
                <a:solidFill>
                  <a:srgbClr val="0000CC"/>
                </a:solidFill>
              </a:rPr>
              <a:t>Перший етап: - розвиток мотивації до мовлення , виникнення бажання говорити з оточуючими; - розвиток здібностей дитини до імітації мовлення дорослого.</a:t>
            </a:r>
          </a:p>
          <a:p>
            <a:r>
              <a:rPr lang="uk-UA" sz="2600" b="1" i="1" dirty="0">
                <a:solidFill>
                  <a:srgbClr val="0000CC"/>
                </a:solidFill>
              </a:rPr>
              <a:t>   Другий етап: - збагачення словникового запасу (накопичення слів); - розвиток граматичної сторони мовлення, тобто правильне вживання слів, їх узгодження в пропозиціях.</a:t>
            </a:r>
          </a:p>
          <a:p>
            <a:r>
              <a:rPr lang="uk-UA" sz="2600" b="1" i="1" dirty="0">
                <a:solidFill>
                  <a:srgbClr val="0000CC"/>
                </a:solidFill>
              </a:rPr>
              <a:t>  Третій етап: - розвиток монологічного та діалогічного мовлення.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38FC46-390C-4A22-BD15-151B94AAD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840" y="1115569"/>
            <a:ext cx="3017520" cy="33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5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210C4-B166-42BD-B3A8-60372F7B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71" y="365189"/>
            <a:ext cx="10460058" cy="7162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00CC"/>
                </a:solidFill>
              </a:rPr>
              <a:t>Як розпізнати </a:t>
            </a:r>
            <a:r>
              <a:rPr lang="uk-UA" sz="4800" b="1" dirty="0" err="1">
                <a:solidFill>
                  <a:srgbClr val="0000CC"/>
                </a:solidFill>
              </a:rPr>
              <a:t>мовний</a:t>
            </a:r>
            <a:r>
              <a:rPr lang="uk-UA" sz="4800" b="1" dirty="0">
                <a:solidFill>
                  <a:srgbClr val="0000CC"/>
                </a:solidFill>
              </a:rPr>
              <a:t> негативізм?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1C883C2-AFB3-40AF-8E9E-6C05FE56D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8" y="1325880"/>
            <a:ext cx="7195712" cy="5312663"/>
          </a:xfrm>
          <a:solidFill>
            <a:srgbClr val="CCCCFF"/>
          </a:solidFill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ru-RU" sz="3600" b="1" dirty="0" err="1">
                <a:solidFill>
                  <a:srgbClr val="7030A0"/>
                </a:solidFill>
              </a:rPr>
              <a:t>Дитина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мовчить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або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відвертається</a:t>
            </a:r>
            <a:r>
              <a:rPr lang="ru-RU" sz="3600" b="1" dirty="0">
                <a:solidFill>
                  <a:srgbClr val="7030A0"/>
                </a:solidFill>
              </a:rPr>
              <a:t> у </a:t>
            </a:r>
            <a:r>
              <a:rPr lang="ru-RU" sz="3600" b="1" dirty="0" err="1">
                <a:solidFill>
                  <a:srgbClr val="7030A0"/>
                </a:solidFill>
              </a:rPr>
              <a:t>відповідь</a:t>
            </a:r>
            <a:r>
              <a:rPr lang="ru-RU" sz="3600" b="1" dirty="0">
                <a:solidFill>
                  <a:srgbClr val="7030A0"/>
                </a:solidFill>
              </a:rPr>
              <a:t> на будь-яке </a:t>
            </a:r>
            <a:r>
              <a:rPr lang="ru-RU" sz="3600" b="1" dirty="0" err="1">
                <a:solidFill>
                  <a:srgbClr val="7030A0"/>
                </a:solidFill>
              </a:rPr>
              <a:t>питання</a:t>
            </a:r>
            <a:r>
              <a:rPr lang="ru-RU" sz="3600" b="1" dirty="0">
                <a:solidFill>
                  <a:srgbClr val="7030A0"/>
                </a:solidFill>
              </a:rPr>
              <a:t>;</a:t>
            </a:r>
          </a:p>
          <a:p>
            <a:pPr>
              <a:lnSpc>
                <a:spcPct val="160000"/>
              </a:lnSpc>
            </a:pPr>
            <a:r>
              <a:rPr lang="ru-RU" sz="3600" b="1" dirty="0" err="1">
                <a:solidFill>
                  <a:srgbClr val="7030A0"/>
                </a:solidFill>
              </a:rPr>
              <a:t>Дитина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мукає</a:t>
            </a:r>
            <a:r>
              <a:rPr lang="ru-RU" sz="3600" b="1" dirty="0">
                <a:solidFill>
                  <a:srgbClr val="7030A0"/>
                </a:solidFill>
              </a:rPr>
              <a:t> і </a:t>
            </a:r>
            <a:r>
              <a:rPr lang="ru-RU" sz="3600" b="1" dirty="0" err="1">
                <a:solidFill>
                  <a:srgbClr val="7030A0"/>
                </a:solidFill>
              </a:rPr>
              <a:t>показує</a:t>
            </a:r>
            <a:r>
              <a:rPr lang="ru-RU" sz="3600" b="1" dirty="0">
                <a:solidFill>
                  <a:srgbClr val="7030A0"/>
                </a:solidFill>
              </a:rPr>
              <a:t> пальцем для того, </a:t>
            </a:r>
            <a:r>
              <a:rPr lang="ru-RU" sz="3600" b="1" dirty="0" err="1">
                <a:solidFill>
                  <a:srgbClr val="7030A0"/>
                </a:solidFill>
              </a:rPr>
              <a:t>щоб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попросити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що-небудь</a:t>
            </a:r>
            <a:r>
              <a:rPr lang="ru-RU" sz="3600" b="1" dirty="0">
                <a:solidFill>
                  <a:srgbClr val="7030A0"/>
                </a:solidFill>
              </a:rPr>
              <a:t> (</a:t>
            </a:r>
            <a:r>
              <a:rPr lang="ru-RU" sz="3600" b="1" dirty="0" err="1">
                <a:solidFill>
                  <a:srgbClr val="7030A0"/>
                </a:solidFill>
              </a:rPr>
              <a:t>частіше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намагається</a:t>
            </a:r>
            <a:r>
              <a:rPr lang="ru-RU" sz="3600" b="1" dirty="0">
                <a:solidFill>
                  <a:srgbClr val="7030A0"/>
                </a:solidFill>
              </a:rPr>
              <a:t> сам </a:t>
            </a:r>
            <a:r>
              <a:rPr lang="ru-RU" sz="3600" b="1" dirty="0" err="1">
                <a:solidFill>
                  <a:srgbClr val="7030A0"/>
                </a:solidFill>
              </a:rPr>
              <a:t>задовольнити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err="1">
                <a:solidFill>
                  <a:srgbClr val="7030A0"/>
                </a:solidFill>
              </a:rPr>
              <a:t>власні</a:t>
            </a:r>
            <a:r>
              <a:rPr lang="ru-RU" sz="3600" b="1" dirty="0">
                <a:solidFill>
                  <a:srgbClr val="7030A0"/>
                </a:solidFill>
              </a:rPr>
              <a:t> потреби)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FA68A7-B695-4399-9ACA-7155009CD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296" y="3190685"/>
            <a:ext cx="2673096" cy="18750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6A742D-758E-4FBF-9BBD-E3E8FCC5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490" y="1325880"/>
            <a:ext cx="2584783" cy="17200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2874F3-94E2-48D4-9726-E94EEAB28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88320" y="5011483"/>
            <a:ext cx="2465135" cy="14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23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210C4-B166-42BD-B3A8-60372F7B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78" y="262128"/>
            <a:ext cx="10350330" cy="132080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rgbClr val="0000CC"/>
                </a:solidFill>
              </a:rPr>
              <a:t>Як подолати </a:t>
            </a:r>
            <a:r>
              <a:rPr lang="uk-UA" sz="4000" b="1" dirty="0" err="1">
                <a:solidFill>
                  <a:srgbClr val="0000CC"/>
                </a:solidFill>
              </a:rPr>
              <a:t>мовний</a:t>
            </a:r>
            <a:r>
              <a:rPr lang="uk-UA" sz="4000" b="1" dirty="0">
                <a:solidFill>
                  <a:srgbClr val="0000CC"/>
                </a:solidFill>
              </a:rPr>
              <a:t> негативізм???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1C883C2-AFB3-40AF-8E9E-6C05FE56D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30" y="1355917"/>
            <a:ext cx="3538050" cy="4368227"/>
          </a:xfrm>
          <a:solidFill>
            <a:srgbClr val="CCCCFF"/>
          </a:solidFill>
        </p:spPr>
        <p:txBody>
          <a:bodyPr>
            <a:noAutofit/>
          </a:bodyPr>
          <a:lstStyle/>
          <a:p>
            <a:r>
              <a:rPr lang="ru-RU" sz="2400" b="1" i="1" dirty="0" err="1">
                <a:solidFill>
                  <a:srgbClr val="7030A0"/>
                </a:solidFill>
              </a:rPr>
              <a:t>Якщо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дитина</a:t>
            </a:r>
            <a:r>
              <a:rPr lang="ru-RU" sz="2400" b="1" i="1" dirty="0">
                <a:solidFill>
                  <a:srgbClr val="7030A0"/>
                </a:solidFill>
              </a:rPr>
              <a:t> не говорить </a:t>
            </a:r>
            <a:r>
              <a:rPr lang="ru-RU" sz="2400" b="1" i="1" dirty="0" err="1">
                <a:solidFill>
                  <a:srgbClr val="7030A0"/>
                </a:solidFill>
              </a:rPr>
              <a:t>зовсім</a:t>
            </a:r>
            <a:r>
              <a:rPr lang="ru-RU" sz="2400" b="1" i="1" dirty="0">
                <a:solidFill>
                  <a:srgbClr val="7030A0"/>
                </a:solidFill>
              </a:rPr>
              <a:t>, то в будь-</a:t>
            </a:r>
            <a:r>
              <a:rPr lang="ru-RU" sz="2400" b="1" i="1" dirty="0" err="1">
                <a:solidFill>
                  <a:srgbClr val="7030A0"/>
                </a:solidFill>
              </a:rPr>
              <a:t>якому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віці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потрібно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починати</a:t>
            </a:r>
            <a:r>
              <a:rPr lang="ru-RU" sz="2400" b="1" i="1" dirty="0">
                <a:solidFill>
                  <a:srgbClr val="7030A0"/>
                </a:solidFill>
              </a:rPr>
              <a:t> з того, </a:t>
            </a:r>
            <a:r>
              <a:rPr lang="ru-RU" sz="2400" b="1" i="1" dirty="0" err="1">
                <a:solidFill>
                  <a:srgbClr val="7030A0"/>
                </a:solidFill>
              </a:rPr>
              <a:t>щоб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викликати</a:t>
            </a:r>
            <a:r>
              <a:rPr lang="ru-RU" sz="2400" b="1" i="1" dirty="0">
                <a:solidFill>
                  <a:srgbClr val="7030A0"/>
                </a:solidFill>
              </a:rPr>
              <a:t> у </a:t>
            </a:r>
            <a:r>
              <a:rPr lang="ru-RU" sz="2400" b="1" i="1" dirty="0" err="1">
                <a:solidFill>
                  <a:srgbClr val="7030A0"/>
                </a:solidFill>
              </a:rPr>
              <a:t>дитини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бажання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спілкуватися</a:t>
            </a:r>
            <a:r>
              <a:rPr lang="ru-RU" sz="2400" b="1" i="1" dirty="0">
                <a:solidFill>
                  <a:srgbClr val="7030A0"/>
                </a:solidFill>
              </a:rPr>
              <a:t>, </a:t>
            </a:r>
            <a:r>
              <a:rPr lang="ru-RU" sz="2400" b="1" i="1" dirty="0" err="1">
                <a:solidFill>
                  <a:srgbClr val="7030A0"/>
                </a:solidFill>
              </a:rPr>
              <a:t>сформувати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мотивацію</a:t>
            </a:r>
            <a:r>
              <a:rPr lang="ru-RU" sz="2400" b="1" i="1" dirty="0">
                <a:solidFill>
                  <a:srgbClr val="7030A0"/>
                </a:solidFill>
              </a:rPr>
              <a:t> до </a:t>
            </a:r>
            <a:r>
              <a:rPr lang="ru-RU" sz="2400" b="1" i="1" dirty="0" err="1">
                <a:solidFill>
                  <a:srgbClr val="7030A0"/>
                </a:solidFill>
              </a:rPr>
              <a:t>мовної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комунікації</a:t>
            </a:r>
            <a:endParaRPr lang="uk-UA" sz="2400" b="1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494B35-BA4D-4528-B26F-B7A6F3855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810" y="1431403"/>
            <a:ext cx="2362200" cy="2690283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976EFAE6-B195-4D9C-BAF4-AE9639FE46CC}"/>
              </a:ext>
            </a:extLst>
          </p:cNvPr>
          <p:cNvSpPr/>
          <p:nvPr/>
        </p:nvSpPr>
        <p:spPr>
          <a:xfrm>
            <a:off x="3554417" y="4368074"/>
            <a:ext cx="3700052" cy="646331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</a:rPr>
              <a:t>Як це зробити? 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F79DCDC1-41E3-434D-9140-1A98798C819D}"/>
              </a:ext>
            </a:extLst>
          </p:cNvPr>
          <p:cNvSpPr/>
          <p:nvPr/>
        </p:nvSpPr>
        <p:spPr>
          <a:xfrm>
            <a:off x="1450038" y="6171602"/>
            <a:ext cx="5570756" cy="646331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</a:rPr>
              <a:t>Звичайно ж, через гру! </a:t>
            </a:r>
          </a:p>
        </p:txBody>
      </p:sp>
      <p:sp>
        <p:nvSpPr>
          <p:cNvPr id="7" name="Стрілка: вліво-вправо-вгору 6">
            <a:extLst>
              <a:ext uri="{FF2B5EF4-FFF2-40B4-BE49-F238E27FC236}">
                <a16:creationId xmlns:a16="http://schemas.microsoft.com/office/drawing/2014/main" id="{0C11BC16-333D-4278-B350-BE93210A6DE9}"/>
              </a:ext>
            </a:extLst>
          </p:cNvPr>
          <p:cNvSpPr/>
          <p:nvPr/>
        </p:nvSpPr>
        <p:spPr>
          <a:xfrm rot="10800000">
            <a:off x="4531995" y="5014405"/>
            <a:ext cx="1709166" cy="1070034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C00000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9996BC90-061D-4922-89DD-D057F2E59B19}"/>
              </a:ext>
            </a:extLst>
          </p:cNvPr>
          <p:cNvSpPr/>
          <p:nvPr/>
        </p:nvSpPr>
        <p:spPr>
          <a:xfrm>
            <a:off x="7095744" y="3918216"/>
            <a:ext cx="4764023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i="1" dirty="0" err="1">
                <a:solidFill>
                  <a:srgbClr val="0000CC"/>
                </a:solidFill>
              </a:rPr>
              <a:t>Сідаємо</a:t>
            </a:r>
            <a:r>
              <a:rPr lang="ru-RU" sz="2800" b="1" i="1" dirty="0">
                <a:solidFill>
                  <a:srgbClr val="0000CC"/>
                </a:solidFill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</a:rPr>
              <a:t>поруч</a:t>
            </a:r>
            <a:r>
              <a:rPr lang="ru-RU" sz="2800" b="1" i="1" dirty="0">
                <a:solidFill>
                  <a:srgbClr val="0000CC"/>
                </a:solidFill>
              </a:rPr>
              <a:t> з </a:t>
            </a:r>
            <a:r>
              <a:rPr lang="ru-RU" sz="2800" b="1" i="1" dirty="0" err="1">
                <a:solidFill>
                  <a:srgbClr val="0000CC"/>
                </a:solidFill>
              </a:rPr>
              <a:t>дитиною</a:t>
            </a:r>
            <a:r>
              <a:rPr lang="ru-RU" sz="2800" b="1" i="1" dirty="0">
                <a:solidFill>
                  <a:srgbClr val="0000CC"/>
                </a:solidFill>
              </a:rPr>
              <a:t> і </a:t>
            </a:r>
            <a:r>
              <a:rPr lang="ru-RU" sz="2800" b="1" i="1" dirty="0" err="1">
                <a:solidFill>
                  <a:srgbClr val="0000CC"/>
                </a:solidFill>
              </a:rPr>
              <a:t>починаємо</a:t>
            </a:r>
            <a:r>
              <a:rPr lang="ru-RU" sz="2800" b="1" i="1" dirty="0">
                <a:solidFill>
                  <a:srgbClr val="0000CC"/>
                </a:solidFill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</a:rPr>
              <a:t>грати</a:t>
            </a:r>
            <a:r>
              <a:rPr lang="ru-RU" sz="2800" b="1" i="1" dirty="0">
                <a:solidFill>
                  <a:srgbClr val="0000CC"/>
                </a:solidFill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</a:rPr>
              <a:t>самі</a:t>
            </a:r>
            <a:r>
              <a:rPr lang="ru-RU" sz="2800" b="1" i="1" dirty="0">
                <a:solidFill>
                  <a:srgbClr val="0000CC"/>
                </a:solidFill>
              </a:rPr>
              <a:t>! Не </a:t>
            </a:r>
            <a:r>
              <a:rPr lang="ru-RU" sz="2800" b="1" i="1" dirty="0" err="1">
                <a:solidFill>
                  <a:srgbClr val="0000CC"/>
                </a:solidFill>
              </a:rPr>
              <a:t>вимагаючи</a:t>
            </a:r>
            <a:r>
              <a:rPr lang="ru-RU" sz="2800" b="1" i="1" dirty="0">
                <a:solidFill>
                  <a:srgbClr val="0000CC"/>
                </a:solidFill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</a:rPr>
              <a:t>нічого</a:t>
            </a:r>
            <a:r>
              <a:rPr lang="ru-RU" sz="2800" b="1" i="1" dirty="0">
                <a:solidFill>
                  <a:srgbClr val="0000CC"/>
                </a:solidFill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</a:rPr>
              <a:t>повторити</a:t>
            </a:r>
            <a:r>
              <a:rPr lang="ru-RU" sz="2800" b="1" i="1" dirty="0">
                <a:solidFill>
                  <a:srgbClr val="0000CC"/>
                </a:solidFill>
              </a:rPr>
              <a:t>! Але говоримо </a:t>
            </a:r>
            <a:r>
              <a:rPr lang="ru-RU" sz="2800" b="1" i="1" dirty="0" err="1">
                <a:solidFill>
                  <a:srgbClr val="0000CC"/>
                </a:solidFill>
              </a:rPr>
              <a:t>доступними</a:t>
            </a:r>
            <a:r>
              <a:rPr lang="ru-RU" sz="2800" b="1" i="1" dirty="0">
                <a:solidFill>
                  <a:srgbClr val="0000CC"/>
                </a:solidFill>
              </a:rPr>
              <a:t> і легкими словами</a:t>
            </a:r>
            <a:r>
              <a:rPr lang="ru-RU" sz="2800" dirty="0"/>
              <a:t> </a:t>
            </a:r>
            <a:endParaRPr lang="uk-UA" sz="2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D6352C-213D-4C7A-B98A-E85679B16C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272"/>
          <a:stretch/>
        </p:blipFill>
        <p:spPr>
          <a:xfrm>
            <a:off x="8174736" y="1591590"/>
            <a:ext cx="3282695" cy="232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05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1C883C2-AFB3-40AF-8E9E-6C05FE56D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88" y="320041"/>
            <a:ext cx="5468112" cy="5495543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ru-RU" sz="2800" b="1" i="1" dirty="0" err="1">
                <a:solidFill>
                  <a:srgbClr val="0000CC"/>
                </a:solidFill>
              </a:rPr>
              <a:t>Поступово</a:t>
            </a:r>
            <a:r>
              <a:rPr lang="ru-RU" sz="2800" b="1" i="1" dirty="0">
                <a:solidFill>
                  <a:srgbClr val="0000CC"/>
                </a:solidFill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</a:rPr>
              <a:t>створюйте</a:t>
            </a:r>
            <a:r>
              <a:rPr lang="ru-RU" sz="2800" b="1" i="1" dirty="0">
                <a:solidFill>
                  <a:srgbClr val="0000CC"/>
                </a:solidFill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</a:rPr>
              <a:t>ситуації</a:t>
            </a:r>
            <a:r>
              <a:rPr lang="ru-RU" sz="2800" b="1" i="1" dirty="0">
                <a:solidFill>
                  <a:srgbClr val="0000CC"/>
                </a:solidFill>
              </a:rPr>
              <a:t>, </a:t>
            </a:r>
            <a:r>
              <a:rPr lang="ru-RU" sz="2800" b="1" i="1" dirty="0" err="1">
                <a:solidFill>
                  <a:srgbClr val="0000CC"/>
                </a:solidFill>
              </a:rPr>
              <a:t>що</a:t>
            </a:r>
            <a:r>
              <a:rPr lang="ru-RU" sz="2800" b="1" i="1" dirty="0">
                <a:solidFill>
                  <a:srgbClr val="0000CC"/>
                </a:solidFill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</a:rPr>
              <a:t>стимулюють</a:t>
            </a:r>
            <a:r>
              <a:rPr lang="ru-RU" sz="2800" b="1" i="1" dirty="0">
                <a:solidFill>
                  <a:srgbClr val="0000CC"/>
                </a:solidFill>
              </a:rPr>
              <a:t> потребу </a:t>
            </a:r>
            <a:r>
              <a:rPr lang="ru-RU" sz="2800" b="1" i="1" dirty="0" err="1">
                <a:solidFill>
                  <a:srgbClr val="0000CC"/>
                </a:solidFill>
              </a:rPr>
              <a:t>дитини</a:t>
            </a:r>
            <a:r>
              <a:rPr lang="ru-RU" sz="2800" b="1" i="1" dirty="0">
                <a:solidFill>
                  <a:srgbClr val="0000CC"/>
                </a:solidFill>
              </a:rPr>
              <a:t> в </a:t>
            </a:r>
            <a:r>
              <a:rPr lang="ru-RU" sz="2800" b="1" i="1" dirty="0" err="1">
                <a:solidFill>
                  <a:srgbClr val="0000CC"/>
                </a:solidFill>
              </a:rPr>
              <a:t>спілкуванні</a:t>
            </a:r>
            <a:r>
              <a:rPr lang="ru-RU" sz="2800" b="1" i="1" dirty="0">
                <a:solidFill>
                  <a:srgbClr val="0000CC"/>
                </a:solidFill>
              </a:rPr>
              <a:t> з </a:t>
            </a:r>
            <a:r>
              <a:rPr lang="ru-RU" sz="2800" b="1" i="1" dirty="0" err="1">
                <a:solidFill>
                  <a:srgbClr val="0000CC"/>
                </a:solidFill>
              </a:rPr>
              <a:t>оточуючими</a:t>
            </a:r>
            <a:r>
              <a:rPr lang="ru-RU" sz="2800" b="1" i="1" dirty="0">
                <a:solidFill>
                  <a:srgbClr val="0000CC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2800" b="1" i="1" dirty="0" err="1">
                <a:solidFill>
                  <a:srgbClr val="0000CC"/>
                </a:solidFill>
              </a:rPr>
              <a:t>Ставте</a:t>
            </a:r>
            <a:r>
              <a:rPr lang="ru-RU" sz="2800" b="1" i="1" dirty="0">
                <a:solidFill>
                  <a:srgbClr val="0000CC"/>
                </a:solidFill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</a:rPr>
              <a:t>прості</a:t>
            </a:r>
            <a:r>
              <a:rPr lang="ru-RU" sz="2800" b="1" i="1" dirty="0">
                <a:solidFill>
                  <a:srgbClr val="0000CC"/>
                </a:solidFill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</a:rPr>
              <a:t>запитання</a:t>
            </a:r>
            <a:r>
              <a:rPr lang="ru-RU" sz="2800" b="1" i="1" dirty="0">
                <a:solidFill>
                  <a:srgbClr val="0000CC"/>
                </a:solidFill>
              </a:rPr>
              <a:t>: «</a:t>
            </a:r>
            <a:r>
              <a:rPr lang="ru-RU" sz="2800" b="1" i="1" dirty="0" err="1">
                <a:solidFill>
                  <a:srgbClr val="0000CC"/>
                </a:solidFill>
              </a:rPr>
              <a:t>Що</a:t>
            </a:r>
            <a:r>
              <a:rPr lang="ru-RU" sz="2800" b="1" i="1" dirty="0">
                <a:solidFill>
                  <a:srgbClr val="0000CC"/>
                </a:solidFill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</a:rPr>
              <a:t>це</a:t>
            </a:r>
            <a:r>
              <a:rPr lang="ru-RU" sz="2800" b="1" i="1" dirty="0">
                <a:solidFill>
                  <a:srgbClr val="0000CC"/>
                </a:solidFill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</a:rPr>
              <a:t>ти</a:t>
            </a:r>
            <a:r>
              <a:rPr lang="ru-RU" sz="2800" b="1" i="1" dirty="0">
                <a:solidFill>
                  <a:srgbClr val="0000CC"/>
                </a:solidFill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</a:rPr>
              <a:t>приніс</a:t>
            </a:r>
            <a:r>
              <a:rPr lang="ru-RU" sz="2800" b="1" i="1" dirty="0">
                <a:solidFill>
                  <a:srgbClr val="0000CC"/>
                </a:solidFill>
              </a:rPr>
              <a:t>?»,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800" b="1" i="1" dirty="0">
                <a:solidFill>
                  <a:srgbClr val="0000CC"/>
                </a:solidFill>
              </a:rPr>
              <a:t>«</a:t>
            </a:r>
            <a:r>
              <a:rPr lang="ru-RU" sz="2800" b="1" i="1" dirty="0" err="1">
                <a:solidFill>
                  <a:srgbClr val="0000CC"/>
                </a:solidFill>
              </a:rPr>
              <a:t>Що</a:t>
            </a:r>
            <a:r>
              <a:rPr lang="ru-RU" sz="2800" b="1" i="1" dirty="0">
                <a:solidFill>
                  <a:srgbClr val="0000CC"/>
                </a:solidFill>
              </a:rPr>
              <a:t> у тебе в руках?»,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800" b="1" i="1" dirty="0">
                <a:solidFill>
                  <a:srgbClr val="0000CC"/>
                </a:solidFill>
              </a:rPr>
              <a:t>«</a:t>
            </a:r>
            <a:r>
              <a:rPr lang="ru-RU" sz="2800" b="1" i="1" dirty="0" err="1">
                <a:solidFill>
                  <a:srgbClr val="0000CC"/>
                </a:solidFill>
              </a:rPr>
              <a:t>Що</a:t>
            </a:r>
            <a:r>
              <a:rPr lang="ru-RU" sz="2800" b="1" i="1" dirty="0">
                <a:solidFill>
                  <a:srgbClr val="0000CC"/>
                </a:solidFill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</a:rPr>
              <a:t>ти</a:t>
            </a:r>
            <a:r>
              <a:rPr lang="ru-RU" sz="2800" b="1" i="1" dirty="0">
                <a:solidFill>
                  <a:srgbClr val="0000CC"/>
                </a:solidFill>
              </a:rPr>
              <a:t> зараз </a:t>
            </a:r>
            <a:r>
              <a:rPr lang="ru-RU" sz="2800" b="1" i="1" dirty="0" err="1">
                <a:solidFill>
                  <a:srgbClr val="0000CC"/>
                </a:solidFill>
              </a:rPr>
              <a:t>зробив</a:t>
            </a:r>
            <a:r>
              <a:rPr lang="ru-RU" sz="2800" b="1" i="1" dirty="0">
                <a:solidFill>
                  <a:srgbClr val="0000CC"/>
                </a:solidFill>
              </a:rPr>
              <a:t>?» </a:t>
            </a:r>
            <a:endParaRPr lang="uk-UA" sz="2800" b="1" i="1" dirty="0">
              <a:solidFill>
                <a:srgbClr val="0000CC"/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7947703-6368-4306-ABAF-DFD40014F85C}"/>
              </a:ext>
            </a:extLst>
          </p:cNvPr>
          <p:cNvSpPr/>
          <p:nvPr/>
        </p:nvSpPr>
        <p:spPr>
          <a:xfrm>
            <a:off x="5196424" y="4486131"/>
            <a:ext cx="6181500" cy="461665"/>
          </a:xfrm>
          <a:prstGeom prst="rect">
            <a:avLst/>
          </a:prstGeom>
          <a:solidFill>
            <a:srgbClr val="CCCCFF"/>
          </a:solidFill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7030A0"/>
                </a:solidFill>
              </a:rPr>
              <a:t>Створюйте</a:t>
            </a:r>
            <a:r>
              <a:rPr lang="ru-RU" sz="2400" b="1" dirty="0">
                <a:solidFill>
                  <a:srgbClr val="7030A0"/>
                </a:solidFill>
              </a:rPr>
              <a:t> для </a:t>
            </a:r>
            <a:r>
              <a:rPr lang="ru-RU" sz="2400" b="1" dirty="0" err="1">
                <a:solidFill>
                  <a:srgbClr val="7030A0"/>
                </a:solidFill>
              </a:rPr>
              <a:t>дитини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ситуацію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вибору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8FBC24-B017-40E2-AA5E-241CFF117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322" y="320041"/>
            <a:ext cx="4475416" cy="399516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4E90BC39-EFA0-4E86-977B-77EB005C2045}"/>
              </a:ext>
            </a:extLst>
          </p:cNvPr>
          <p:cNvSpPr/>
          <p:nvPr/>
        </p:nvSpPr>
        <p:spPr>
          <a:xfrm>
            <a:off x="1077470" y="5772425"/>
            <a:ext cx="10799064" cy="95410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C00000"/>
                </a:solidFill>
              </a:rPr>
              <a:t>Основна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умова</a:t>
            </a:r>
            <a:r>
              <a:rPr lang="ru-RU" sz="2800" b="1" dirty="0">
                <a:solidFill>
                  <a:srgbClr val="C00000"/>
                </a:solidFill>
              </a:rPr>
              <a:t> - </a:t>
            </a:r>
            <a:r>
              <a:rPr lang="ru-RU" sz="2800" b="1" dirty="0" err="1">
                <a:solidFill>
                  <a:srgbClr val="C00000"/>
                </a:solidFill>
              </a:rPr>
              <a:t>використовуйте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тільки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ті</a:t>
            </a:r>
            <a:r>
              <a:rPr lang="ru-RU" sz="2800" b="1" dirty="0">
                <a:solidFill>
                  <a:srgbClr val="C00000"/>
                </a:solidFill>
              </a:rPr>
              <a:t> слова, над </a:t>
            </a:r>
            <a:r>
              <a:rPr lang="ru-RU" sz="2800" b="1" dirty="0" err="1">
                <a:solidFill>
                  <a:srgbClr val="C00000"/>
                </a:solidFill>
              </a:rPr>
              <a:t>якими</a:t>
            </a:r>
            <a:r>
              <a:rPr lang="ru-RU" sz="2800" b="1" dirty="0">
                <a:solidFill>
                  <a:srgbClr val="C00000"/>
                </a:solidFill>
              </a:rPr>
              <a:t> проводилась </a:t>
            </a:r>
            <a:r>
              <a:rPr lang="ru-RU" sz="2800" b="1" dirty="0" err="1">
                <a:solidFill>
                  <a:srgbClr val="C00000"/>
                </a:solidFill>
              </a:rPr>
              <a:t>попередня</a:t>
            </a:r>
            <a:r>
              <a:rPr lang="ru-RU" sz="2800" b="1" dirty="0">
                <a:solidFill>
                  <a:srgbClr val="C00000"/>
                </a:solidFill>
              </a:rPr>
              <a:t> робота </a:t>
            </a:r>
            <a:endParaRPr lang="uk-U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66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210C4-B166-42BD-B3A8-60372F7B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86" y="454152"/>
            <a:ext cx="11273874" cy="13208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00CC"/>
                </a:solidFill>
              </a:rPr>
              <a:t>Прояви </a:t>
            </a:r>
            <a:r>
              <a:rPr lang="ru-RU" b="1" dirty="0" err="1">
                <a:solidFill>
                  <a:srgbClr val="0000CC"/>
                </a:solidFill>
              </a:rPr>
              <a:t>мовленнєвого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негативізму</a:t>
            </a:r>
            <a:r>
              <a:rPr lang="ru-RU" b="1" dirty="0">
                <a:solidFill>
                  <a:srgbClr val="0000CC"/>
                </a:solidFill>
              </a:rPr>
              <a:t> у </a:t>
            </a:r>
            <a:r>
              <a:rPr lang="ru-RU" b="1" dirty="0" err="1">
                <a:solidFill>
                  <a:srgbClr val="0000CC"/>
                </a:solidFill>
              </a:rPr>
              <a:t>дітей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значно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ускладнюють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логокорекційну</a:t>
            </a:r>
            <a:r>
              <a:rPr lang="ru-RU" b="1" dirty="0">
                <a:solidFill>
                  <a:srgbClr val="0000CC"/>
                </a:solidFill>
              </a:rPr>
              <a:t> роботу:</a:t>
            </a:r>
            <a:endParaRPr lang="uk-UA" b="1" dirty="0">
              <a:solidFill>
                <a:srgbClr val="0000CC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1C883C2-AFB3-40AF-8E9E-6C05FE56D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01732"/>
            <a:ext cx="7248144" cy="2214724"/>
          </a:xfrm>
          <a:solidFill>
            <a:srgbClr val="FFCCFF"/>
          </a:solidFill>
        </p:spPr>
        <p:txBody>
          <a:bodyPr>
            <a:noAutofit/>
          </a:bodyPr>
          <a:lstStyle/>
          <a:p>
            <a:r>
              <a:rPr lang="ru-RU" sz="2400" b="1" dirty="0" err="1">
                <a:solidFill>
                  <a:srgbClr val="C00000"/>
                </a:solidFill>
              </a:rPr>
              <a:t>зменшують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потенціал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корекційно-розвиткових</a:t>
            </a:r>
            <a:r>
              <a:rPr lang="ru-RU" sz="2400" b="1" dirty="0">
                <a:solidFill>
                  <a:srgbClr val="C00000"/>
                </a:solidFill>
              </a:rPr>
              <a:t> занять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  негативно </a:t>
            </a:r>
            <a:r>
              <a:rPr lang="ru-RU" sz="2400" b="1" dirty="0" err="1">
                <a:solidFill>
                  <a:srgbClr val="C00000"/>
                </a:solidFill>
              </a:rPr>
              <a:t>позначаються</a:t>
            </a:r>
            <a:r>
              <a:rPr lang="ru-RU" sz="2400" b="1" dirty="0">
                <a:solidFill>
                  <a:srgbClr val="C00000"/>
                </a:solidFill>
              </a:rPr>
              <a:t> на </a:t>
            </a:r>
            <a:r>
              <a:rPr lang="ru-RU" sz="2400" b="1" dirty="0" err="1">
                <a:solidFill>
                  <a:srgbClr val="C00000"/>
                </a:solidFill>
              </a:rPr>
              <a:t>психомовленнєвому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розвитку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дітей</a:t>
            </a:r>
            <a:r>
              <a:rPr lang="ru-RU" sz="2400" b="1" dirty="0">
                <a:solidFill>
                  <a:srgbClr val="C00000"/>
                </a:solidFill>
              </a:rPr>
              <a:t> в </a:t>
            </a:r>
            <a:r>
              <a:rPr lang="ru-RU" sz="2400" b="1" dirty="0" err="1">
                <a:solidFill>
                  <a:srgbClr val="C00000"/>
                </a:solidFill>
              </a:rPr>
              <a:t>цілому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endParaRPr lang="uk-UA" sz="2400" b="1" dirty="0">
              <a:solidFill>
                <a:srgbClr val="C00000"/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2D17EB8E-071F-4504-A5AB-D1DA3B16DAE7}"/>
              </a:ext>
            </a:extLst>
          </p:cNvPr>
          <p:cNvSpPr/>
          <p:nvPr/>
        </p:nvSpPr>
        <p:spPr>
          <a:xfrm>
            <a:off x="4105656" y="3520440"/>
            <a:ext cx="7799832" cy="3046988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7030A0"/>
                </a:solidFill>
              </a:rPr>
              <a:t>профілактика таких проявів є важливим завданням, вирішення якого має відбуватися на основі комплексного підходу – це:</a:t>
            </a:r>
          </a:p>
          <a:p>
            <a:r>
              <a:rPr lang="uk-UA" sz="2400" b="1" i="1" dirty="0">
                <a:solidFill>
                  <a:srgbClr val="7030A0"/>
                </a:solidFill>
              </a:rPr>
              <a:t> безпосередньо стимуляція мовленнєвої активності, </a:t>
            </a:r>
          </a:p>
          <a:p>
            <a:r>
              <a:rPr lang="uk-UA" sz="2400" b="1" i="1" dirty="0">
                <a:solidFill>
                  <a:srgbClr val="7030A0"/>
                </a:solidFill>
              </a:rPr>
              <a:t>корекція та розвиток психічних процесів та основних супутніх порушень моторного та соматичного розвитку дитини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A19BDB-B00D-46ED-A2D8-609CFB436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4043237"/>
            <a:ext cx="3071706" cy="25333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0C88BD-BE1A-40CB-8E16-0253A48FA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891" y="1517523"/>
            <a:ext cx="2720385" cy="17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7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1C883C2-AFB3-40AF-8E9E-6C05FE56D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1408" y="155449"/>
            <a:ext cx="9555480" cy="4023359"/>
          </a:xfrm>
          <a:solidFill>
            <a:schemeClr val="bg2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rgbClr val="0000CC"/>
                </a:solidFill>
              </a:rPr>
              <a:t>Пошук шляхів підвищення мовленнєвої активності у дітей з СНМ (системний недорозвиток мови)  спрямовує фахівців на впровадження у корекційно-</a:t>
            </a:r>
            <a:r>
              <a:rPr lang="uk-UA" sz="2800" b="1" dirty="0" err="1">
                <a:solidFill>
                  <a:srgbClr val="0000CC"/>
                </a:solidFill>
              </a:rPr>
              <a:t>розвиткову</a:t>
            </a:r>
            <a:r>
              <a:rPr lang="uk-UA" sz="2800" b="1" dirty="0">
                <a:solidFill>
                  <a:srgbClr val="0000CC"/>
                </a:solidFill>
              </a:rPr>
              <a:t> роботу поряд з традиційними методиками нетрадиційних методів та форм роботи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BED713A-7495-4FA5-8EED-F43B318A75AE}"/>
              </a:ext>
            </a:extLst>
          </p:cNvPr>
          <p:cNvSpPr/>
          <p:nvPr/>
        </p:nvSpPr>
        <p:spPr>
          <a:xfrm>
            <a:off x="393192" y="4538575"/>
            <a:ext cx="6647688" cy="190800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</a:rPr>
              <a:t>Саме вони підвищують ефективність корекційно-</a:t>
            </a:r>
            <a:r>
              <a:rPr lang="uk-UA" sz="2800" b="1" dirty="0" err="1">
                <a:solidFill>
                  <a:srgbClr val="C00000"/>
                </a:solidFill>
              </a:rPr>
              <a:t>розвиткового</a:t>
            </a:r>
            <a:r>
              <a:rPr lang="uk-UA" sz="2800" b="1" dirty="0">
                <a:solidFill>
                  <a:srgbClr val="C00000"/>
                </a:solidFill>
              </a:rPr>
              <a:t> втручання та допомагають у досягненні максимально можливих результатів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16FC4E-02B1-4ADE-957B-5679E2558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3" y="1365425"/>
            <a:ext cx="2005693" cy="18228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BAC1E5-3220-41BC-8EA9-86BC7AA91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0" y="3578455"/>
            <a:ext cx="2633577" cy="20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09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13DB620A-EACB-4A51-AB4A-BE6827A6A2B4}"/>
              </a:ext>
            </a:extLst>
          </p:cNvPr>
          <p:cNvSpPr/>
          <p:nvPr/>
        </p:nvSpPr>
        <p:spPr>
          <a:xfrm>
            <a:off x="1115568" y="1271017"/>
            <a:ext cx="802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Використані джерела: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журнал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“Джміль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  https://jmil.com.ua ›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files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dv2024-3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МОВЛЕННЄВА ПАСИВНІСТЬ ДОШКІЛЬНИКІВ;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Як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подолати мовленнєвий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негативізи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Інтернет ресурси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https://www.google.com/search?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524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6E5B3A60-0B81-4F40-9F0E-F5C6EDDD8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394" y="121677"/>
            <a:ext cx="9843654" cy="66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78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210C4-B166-42BD-B3A8-60372F7B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" y="335280"/>
            <a:ext cx="11567160" cy="1795272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найважливішою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передумовою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опанування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16379A7-263D-4030-AFE7-83B10B247693}"/>
              </a:ext>
            </a:extLst>
          </p:cNvPr>
          <p:cNvSpPr/>
          <p:nvPr/>
        </p:nvSpPr>
        <p:spPr>
          <a:xfrm>
            <a:off x="295656" y="2510135"/>
            <a:ext cx="6096000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uk-UA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дошкільників, які мають певні мовленнєві порушення, що нерідко супроводжується мовленнєвою пасивністю стрімко зростає</a:t>
            </a:r>
            <a:r>
              <a:rPr lang="uk-UA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64EB3E-4647-4B8F-9A2E-B4CB64B2A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103" y="1718996"/>
            <a:ext cx="3854225" cy="25545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C0BA08-95A0-416E-8EA2-424C3C7C1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668" y="4136381"/>
            <a:ext cx="3756316" cy="248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30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210C4-B166-42BD-B3A8-60372F7B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137160"/>
            <a:ext cx="5422548" cy="37581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пасивність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знижений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мовленнєвої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зумовлений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особливостями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мовленнєвого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онтогенезі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BF29AF8-604F-464D-B96B-F67CD0CE9935}"/>
              </a:ext>
            </a:extLst>
          </p:cNvPr>
          <p:cNvSpPr/>
          <p:nvPr/>
        </p:nvSpPr>
        <p:spPr>
          <a:xfrm>
            <a:off x="818387" y="4736592"/>
            <a:ext cx="5055107" cy="18537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недостатня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сформованість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мовленнєвих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ставленні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мовленнєвої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endParaRPr lang="uk-UA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ілка: униз 8">
            <a:extLst>
              <a:ext uri="{FF2B5EF4-FFF2-40B4-BE49-F238E27FC236}">
                <a16:creationId xmlns:a16="http://schemas.microsoft.com/office/drawing/2014/main" id="{EEF58588-99BF-4C2C-9027-D65FD6291429}"/>
              </a:ext>
            </a:extLst>
          </p:cNvPr>
          <p:cNvSpPr/>
          <p:nvPr/>
        </p:nvSpPr>
        <p:spPr>
          <a:xfrm>
            <a:off x="2861309" y="367588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7074F1-B2FA-4593-92E6-726E6FBB3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81328"/>
            <a:ext cx="5056476" cy="36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54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210C4-B166-42BD-B3A8-60372F7B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865632"/>
            <a:ext cx="7196328" cy="483108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Мовленнєвий негативізм у дошкільників — це небажання або навіть повна відмова дитини вступати в мовленнєве спілкування з оточенням, що найчастіше трапляється у дітей з порушеннями мовлення або затримкою його розвитку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A056D9-EDEE-4307-B538-BD1F6FE58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083" y="130970"/>
            <a:ext cx="3615021" cy="361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3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210C4-B166-42BD-B3A8-60372F7B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74" y="298704"/>
            <a:ext cx="11337882" cy="13208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uk-UA" b="1" dirty="0">
                <a:solidFill>
                  <a:srgbClr val="0000CC"/>
                </a:solidFill>
              </a:rPr>
              <a:t>Ключові особливості мовленнєвого негативізму: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1C883C2-AFB3-40AF-8E9E-6C05FE56D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78" y="1950277"/>
            <a:ext cx="8000322" cy="3880773"/>
          </a:xfrm>
          <a:solidFill>
            <a:schemeClr val="bg2"/>
          </a:solidFill>
        </p:spPr>
        <p:txBody>
          <a:bodyPr>
            <a:normAutofit fontScale="92500" lnSpcReduction="10000"/>
          </a:bodyPr>
          <a:lstStyle/>
          <a:p>
            <a:r>
              <a:rPr lang="uk-UA" sz="2800" b="1" dirty="0">
                <a:solidFill>
                  <a:srgbClr val="0000CC"/>
                </a:solidFill>
              </a:rPr>
              <a:t>Збережена здатність розуміти мову:</a:t>
            </a:r>
          </a:p>
          <a:p>
            <a:r>
              <a:rPr lang="uk-UA" sz="2800" b="1" dirty="0">
                <a:solidFill>
                  <a:srgbClr val="0000CC"/>
                </a:solidFill>
              </a:rPr>
              <a:t>Відмова від спілкування: 	</a:t>
            </a:r>
          </a:p>
          <a:p>
            <a:r>
              <a:rPr lang="uk-UA" sz="2800" b="1" dirty="0">
                <a:solidFill>
                  <a:srgbClr val="0000CC"/>
                </a:solidFill>
              </a:rPr>
              <a:t>Вибірковість:</a:t>
            </a:r>
          </a:p>
          <a:p>
            <a:r>
              <a:rPr lang="uk-UA" sz="2800" b="1" dirty="0">
                <a:solidFill>
                  <a:srgbClr val="0000CC"/>
                </a:solidFill>
              </a:rPr>
              <a:t>Можливі наслідки:</a:t>
            </a:r>
          </a:p>
          <a:p>
            <a:r>
              <a:rPr lang="uk-UA" sz="2800" b="1" dirty="0">
                <a:solidFill>
                  <a:srgbClr val="0000CC"/>
                </a:solidFill>
              </a:rPr>
              <a:t>Порушення мовлення:</a:t>
            </a:r>
          </a:p>
          <a:p>
            <a:r>
              <a:rPr lang="uk-UA" sz="2800" b="1" dirty="0">
                <a:solidFill>
                  <a:srgbClr val="0000CC"/>
                </a:solidFill>
              </a:rPr>
              <a:t>Невміння користуватися наявними навичками:</a:t>
            </a:r>
          </a:p>
          <a:p>
            <a:r>
              <a:rPr lang="uk-UA" sz="2800" b="1" dirty="0">
                <a:solidFill>
                  <a:srgbClr val="0000CC"/>
                </a:solidFill>
              </a:rPr>
              <a:t>Психологічні фактори: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879D5F-858A-4C55-83D4-5F74C15E1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208" y="1356276"/>
            <a:ext cx="3153618" cy="25390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E30BBA-EDDB-4B08-B96B-D126B5ED9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864" y="3995928"/>
            <a:ext cx="3678258" cy="253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05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210C4-B166-42BD-B3A8-60372F7B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88" y="586747"/>
            <a:ext cx="8560770" cy="812285"/>
          </a:xfrm>
        </p:spPr>
        <p:txBody>
          <a:bodyPr>
            <a:normAutofit/>
          </a:bodyPr>
          <a:lstStyle/>
          <a:p>
            <a:r>
              <a:rPr lang="uk-UA" sz="4400" b="1" dirty="0"/>
              <a:t>Що робити?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1C883C2-AFB3-40AF-8E9E-6C05FE56D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872" y="143269"/>
            <a:ext cx="6873240" cy="216838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0000CC"/>
                </a:solidFill>
              </a:rPr>
              <a:t>Не критикуйте:</a:t>
            </a:r>
          </a:p>
          <a:p>
            <a:r>
              <a:rPr lang="uk-UA" sz="2800" b="1" dirty="0">
                <a:solidFill>
                  <a:srgbClr val="0000CC"/>
                </a:solidFill>
              </a:rPr>
              <a:t>Стимулюйте мовленнєву активність:</a:t>
            </a:r>
          </a:p>
          <a:p>
            <a:r>
              <a:rPr lang="uk-UA" sz="2800" b="1" dirty="0">
                <a:solidFill>
                  <a:srgbClr val="0000CC"/>
                </a:solidFill>
              </a:rPr>
              <a:t>Зверніться до фахівців: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48BF226-B313-4BC7-89D7-A0E850343DE2}"/>
              </a:ext>
            </a:extLst>
          </p:cNvPr>
          <p:cNvSpPr/>
          <p:nvPr/>
        </p:nvSpPr>
        <p:spPr>
          <a:xfrm>
            <a:off x="246888" y="3224265"/>
            <a:ext cx="6089904" cy="304698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i="1" dirty="0" err="1">
                <a:solidFill>
                  <a:srgbClr val="339933"/>
                </a:solidFill>
              </a:rPr>
              <a:t>Подолання</a:t>
            </a:r>
            <a:r>
              <a:rPr lang="ru-RU" sz="2400" b="1" i="1" dirty="0">
                <a:solidFill>
                  <a:srgbClr val="339933"/>
                </a:solidFill>
              </a:rPr>
              <a:t> </a:t>
            </a:r>
            <a:r>
              <a:rPr lang="ru-RU" sz="2400" b="1" i="1" dirty="0" err="1">
                <a:solidFill>
                  <a:srgbClr val="339933"/>
                </a:solidFill>
              </a:rPr>
              <a:t>мовного</a:t>
            </a:r>
            <a:r>
              <a:rPr lang="ru-RU" sz="2400" b="1" i="1" dirty="0">
                <a:solidFill>
                  <a:srgbClr val="339933"/>
                </a:solidFill>
              </a:rPr>
              <a:t> </a:t>
            </a:r>
            <a:r>
              <a:rPr lang="ru-RU" sz="2400" b="1" i="1" dirty="0" err="1">
                <a:solidFill>
                  <a:srgbClr val="339933"/>
                </a:solidFill>
              </a:rPr>
              <a:t>негативізму</a:t>
            </a:r>
            <a:r>
              <a:rPr lang="ru-RU" sz="2400" b="1" i="1" dirty="0">
                <a:solidFill>
                  <a:srgbClr val="339933"/>
                </a:solidFill>
              </a:rPr>
              <a:t> </a:t>
            </a:r>
            <a:r>
              <a:rPr lang="ru-RU" sz="2400" b="1" i="1" dirty="0" err="1">
                <a:solidFill>
                  <a:srgbClr val="339933"/>
                </a:solidFill>
              </a:rPr>
              <a:t>передбачає</a:t>
            </a:r>
            <a:r>
              <a:rPr lang="ru-RU" sz="2400" b="1" i="1" dirty="0">
                <a:solidFill>
                  <a:srgbClr val="339933"/>
                </a:solidFill>
              </a:rPr>
              <a:t> </a:t>
            </a:r>
            <a:r>
              <a:rPr lang="ru-RU" sz="2400" b="1" i="1" dirty="0" err="1">
                <a:solidFill>
                  <a:srgbClr val="339933"/>
                </a:solidFill>
              </a:rPr>
              <a:t>створення</a:t>
            </a:r>
            <a:r>
              <a:rPr lang="ru-RU" sz="2400" b="1" i="1" dirty="0">
                <a:solidFill>
                  <a:srgbClr val="339933"/>
                </a:solidFill>
              </a:rPr>
              <a:t> </a:t>
            </a:r>
            <a:r>
              <a:rPr lang="ru-RU" sz="2400" b="1" i="1" dirty="0" err="1">
                <a:solidFill>
                  <a:srgbClr val="339933"/>
                </a:solidFill>
              </a:rPr>
              <a:t>сприятливих</a:t>
            </a:r>
            <a:r>
              <a:rPr lang="ru-RU" sz="2400" b="1" i="1" dirty="0">
                <a:solidFill>
                  <a:srgbClr val="339933"/>
                </a:solidFill>
              </a:rPr>
              <a:t> умов, </a:t>
            </a:r>
          </a:p>
          <a:p>
            <a:r>
              <a:rPr lang="ru-RU" sz="2400" b="1" i="1" dirty="0" err="1">
                <a:solidFill>
                  <a:srgbClr val="339933"/>
                </a:solidFill>
              </a:rPr>
              <a:t>розвиток</a:t>
            </a:r>
            <a:r>
              <a:rPr lang="ru-RU" sz="2400" b="1" i="1" dirty="0">
                <a:solidFill>
                  <a:srgbClr val="339933"/>
                </a:solidFill>
              </a:rPr>
              <a:t> </a:t>
            </a:r>
            <a:r>
              <a:rPr lang="ru-RU" sz="2400" b="1" i="1" dirty="0" err="1">
                <a:solidFill>
                  <a:srgbClr val="339933"/>
                </a:solidFill>
              </a:rPr>
              <a:t>мотивації</a:t>
            </a:r>
            <a:r>
              <a:rPr lang="ru-RU" sz="2400" b="1" i="1" dirty="0">
                <a:solidFill>
                  <a:srgbClr val="339933"/>
                </a:solidFill>
              </a:rPr>
              <a:t>, </a:t>
            </a:r>
          </a:p>
          <a:p>
            <a:r>
              <a:rPr lang="ru-RU" sz="2400" b="1" i="1" dirty="0" err="1">
                <a:solidFill>
                  <a:srgbClr val="339933"/>
                </a:solidFill>
              </a:rPr>
              <a:t>збагачення</a:t>
            </a:r>
            <a:r>
              <a:rPr lang="ru-RU" sz="2400" b="1" i="1" dirty="0">
                <a:solidFill>
                  <a:srgbClr val="339933"/>
                </a:solidFill>
              </a:rPr>
              <a:t> </a:t>
            </a:r>
            <a:r>
              <a:rPr lang="ru-RU" sz="2400" b="1" i="1" dirty="0" err="1">
                <a:solidFill>
                  <a:srgbClr val="339933"/>
                </a:solidFill>
              </a:rPr>
              <a:t>словникового</a:t>
            </a:r>
            <a:r>
              <a:rPr lang="ru-RU" sz="2400" b="1" i="1" dirty="0">
                <a:solidFill>
                  <a:srgbClr val="339933"/>
                </a:solidFill>
              </a:rPr>
              <a:t> запасу, </a:t>
            </a:r>
            <a:r>
              <a:rPr lang="ru-RU" sz="2400" b="1" i="1" dirty="0" err="1">
                <a:solidFill>
                  <a:srgbClr val="339933"/>
                </a:solidFill>
              </a:rPr>
              <a:t>покращення</a:t>
            </a:r>
            <a:r>
              <a:rPr lang="ru-RU" sz="2400" b="1" i="1" dirty="0">
                <a:solidFill>
                  <a:srgbClr val="339933"/>
                </a:solidFill>
              </a:rPr>
              <a:t> </a:t>
            </a:r>
            <a:r>
              <a:rPr lang="ru-RU" sz="2400" b="1" i="1" dirty="0" err="1">
                <a:solidFill>
                  <a:srgbClr val="339933"/>
                </a:solidFill>
              </a:rPr>
              <a:t>граматики</a:t>
            </a:r>
            <a:r>
              <a:rPr lang="ru-RU" sz="2400" b="1" i="1" dirty="0">
                <a:solidFill>
                  <a:srgbClr val="339933"/>
                </a:solidFill>
              </a:rPr>
              <a:t> та </a:t>
            </a:r>
            <a:r>
              <a:rPr lang="ru-RU" sz="2400" b="1" i="1" dirty="0" err="1">
                <a:solidFill>
                  <a:srgbClr val="339933"/>
                </a:solidFill>
              </a:rPr>
              <a:t>розвиток</a:t>
            </a:r>
            <a:r>
              <a:rPr lang="ru-RU" sz="2400" b="1" i="1" dirty="0">
                <a:solidFill>
                  <a:srgbClr val="339933"/>
                </a:solidFill>
              </a:rPr>
              <a:t> </a:t>
            </a:r>
            <a:r>
              <a:rPr lang="ru-RU" sz="2400" b="1" i="1" dirty="0" err="1">
                <a:solidFill>
                  <a:srgbClr val="339933"/>
                </a:solidFill>
              </a:rPr>
              <a:t>діалогічного</a:t>
            </a:r>
            <a:r>
              <a:rPr lang="ru-RU" sz="2400" b="1" i="1" dirty="0">
                <a:solidFill>
                  <a:srgbClr val="339933"/>
                </a:solidFill>
              </a:rPr>
              <a:t> </a:t>
            </a:r>
            <a:r>
              <a:rPr lang="ru-RU" sz="2400" b="1" i="1" dirty="0" err="1">
                <a:solidFill>
                  <a:srgbClr val="339933"/>
                </a:solidFill>
              </a:rPr>
              <a:t>мовлення</a:t>
            </a:r>
            <a:r>
              <a:rPr lang="ru-RU" sz="2400" b="1" i="1" dirty="0">
                <a:solidFill>
                  <a:srgbClr val="339933"/>
                </a:solidFill>
              </a:rPr>
              <a:t>, часто за </a:t>
            </a:r>
            <a:r>
              <a:rPr lang="ru-RU" sz="2400" b="1" i="1" dirty="0" err="1">
                <a:solidFill>
                  <a:srgbClr val="339933"/>
                </a:solidFill>
              </a:rPr>
              <a:t>участю</a:t>
            </a:r>
            <a:r>
              <a:rPr lang="ru-RU" sz="2400" b="1" i="1" dirty="0">
                <a:solidFill>
                  <a:srgbClr val="339933"/>
                </a:solidFill>
              </a:rPr>
              <a:t> логопеда та психолога</a:t>
            </a:r>
            <a:endParaRPr lang="uk-UA" sz="2400" b="1" i="1" dirty="0">
              <a:solidFill>
                <a:srgbClr val="339933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908177-C49B-47FD-9F0F-ECFD05566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700" y="2962656"/>
            <a:ext cx="4736739" cy="320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A06152-1E4A-4A18-BAF7-CC688FCB4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071" y="1506786"/>
            <a:ext cx="283845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2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632E04E4-C1C8-425F-A437-7F43B7B3F69F}"/>
              </a:ext>
            </a:extLst>
          </p:cNvPr>
          <p:cNvSpPr/>
          <p:nvPr/>
        </p:nvSpPr>
        <p:spPr>
          <a:xfrm>
            <a:off x="246888" y="749808"/>
            <a:ext cx="5678424" cy="569386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800" b="1" dirty="0">
                <a:solidFill>
                  <a:srgbClr val="0000CC"/>
                </a:solidFill>
              </a:rPr>
              <a:t>Розуміння мовленнєвого негативізму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0000CC"/>
                </a:solidFill>
              </a:rPr>
              <a:t>	Визначення: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800" b="1" dirty="0">
                <a:solidFill>
                  <a:srgbClr val="0000CC"/>
                </a:solidFill>
              </a:rPr>
              <a:t>Це небажання дитини вступати в мовленнєве спілкування, іноді до повної відмови від мови.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0000CC"/>
                </a:solidFill>
              </a:rPr>
              <a:t>Причини: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800" dirty="0">
                <a:solidFill>
                  <a:srgbClr val="0000CC"/>
                </a:solidFill>
              </a:rPr>
              <a:t>Найчастіше пов'язано із затримкою мовленнєвого розвитку, але може бути спричинено і негативною поведінкою дорослих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4CC3D5-6B1E-443E-BBC8-0D04D211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690" y="365760"/>
            <a:ext cx="3674710" cy="38587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0B939C-B141-49A0-A3C0-3CD11F776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216" y="3429000"/>
            <a:ext cx="3488676" cy="29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0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210C4-B166-42BD-B3A8-60372F7B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" y="144400"/>
            <a:ext cx="8596668" cy="1320800"/>
          </a:xfrm>
          <a:solidFill>
            <a:schemeClr val="bg2"/>
          </a:solidFill>
        </p:spPr>
        <p:txBody>
          <a:bodyPr/>
          <a:lstStyle/>
          <a:p>
            <a:r>
              <a:rPr lang="uk-UA" b="1" dirty="0">
                <a:solidFill>
                  <a:srgbClr val="0000CC"/>
                </a:solidFill>
              </a:rPr>
              <a:t>Етапи подолання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1C883C2-AFB3-40AF-8E9E-6C05FE56D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1467449"/>
            <a:ext cx="9072834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00CC"/>
                </a:solidFill>
              </a:rPr>
              <a:t>Розвиток мотивації та імітації: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DA69E78-5E7D-4ACD-AEB8-5CD9931F6FCB}"/>
              </a:ext>
            </a:extLst>
          </p:cNvPr>
          <p:cNvSpPr/>
          <p:nvPr/>
        </p:nvSpPr>
        <p:spPr>
          <a:xfrm>
            <a:off x="210578" y="2119557"/>
            <a:ext cx="7560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err="1">
                <a:solidFill>
                  <a:srgbClr val="0000CC"/>
                </a:solidFill>
              </a:rPr>
              <a:t>Збагачення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словникового</a:t>
            </a:r>
            <a:r>
              <a:rPr lang="ru-RU" sz="2400" b="1" dirty="0">
                <a:solidFill>
                  <a:srgbClr val="0000CC"/>
                </a:solidFill>
              </a:rPr>
              <a:t> запасу та </a:t>
            </a:r>
            <a:r>
              <a:rPr lang="ru-RU" sz="2400" b="1" dirty="0" err="1">
                <a:solidFill>
                  <a:srgbClr val="0000CC"/>
                </a:solidFill>
              </a:rPr>
              <a:t>граматики</a:t>
            </a:r>
            <a:r>
              <a:rPr lang="ru-RU" dirty="0"/>
              <a:t>:</a:t>
            </a:r>
            <a:endParaRPr lang="uk-UA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FFE47A88-3C75-4929-BAD8-4FCF796AEB86}"/>
              </a:ext>
            </a:extLst>
          </p:cNvPr>
          <p:cNvSpPr/>
          <p:nvPr/>
        </p:nvSpPr>
        <p:spPr>
          <a:xfrm>
            <a:off x="388948" y="2927452"/>
            <a:ext cx="3494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00CC"/>
                </a:solidFill>
              </a:rPr>
              <a:t>Розвиток мовлення: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CC6F17C7-FE4C-4FF8-898D-4DE8244738CF}"/>
              </a:ext>
            </a:extLst>
          </p:cNvPr>
          <p:cNvSpPr/>
          <p:nvPr/>
        </p:nvSpPr>
        <p:spPr>
          <a:xfrm>
            <a:off x="292608" y="3721750"/>
            <a:ext cx="1843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00CC"/>
                </a:solidFill>
              </a:rPr>
              <a:t>Логопед: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8C87251B-3FE9-4143-89E7-17B1FCBAFAA3}"/>
              </a:ext>
            </a:extLst>
          </p:cNvPr>
          <p:cNvSpPr/>
          <p:nvPr/>
        </p:nvSpPr>
        <p:spPr>
          <a:xfrm>
            <a:off x="201168" y="4424892"/>
            <a:ext cx="6224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00CC"/>
                </a:solidFill>
              </a:rPr>
              <a:t>Практичний психолог/психотерапевт: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A51D5D7D-2788-4268-9D85-CD35803ECCD2}"/>
              </a:ext>
            </a:extLst>
          </p:cNvPr>
          <p:cNvSpPr/>
          <p:nvPr/>
        </p:nvSpPr>
        <p:spPr>
          <a:xfrm>
            <a:off x="292608" y="5170258"/>
            <a:ext cx="3092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00CC"/>
                </a:solidFill>
              </a:rPr>
              <a:t>Зміна поведінки: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DEE1CE6E-F605-41AC-8FE9-36026AC6BD6E}"/>
              </a:ext>
            </a:extLst>
          </p:cNvPr>
          <p:cNvSpPr/>
          <p:nvPr/>
        </p:nvSpPr>
        <p:spPr>
          <a:xfrm>
            <a:off x="292608" y="5862756"/>
            <a:ext cx="4350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00CC"/>
                </a:solidFill>
              </a:rPr>
              <a:t>Сприятливе середовище: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3CC7DB-37C2-47FF-AD66-2E5FCCB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102" y="80392"/>
            <a:ext cx="3347319" cy="22332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9BF02B-EDA6-4A68-B621-D4A3CA513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639" y="2313626"/>
            <a:ext cx="3042168" cy="20240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C77C59-A6D7-460B-AACB-4FFD3D298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83" y="4269501"/>
            <a:ext cx="2986626" cy="22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51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210C4-B166-42BD-B3A8-60372F7B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62" y="156238"/>
            <a:ext cx="11456754" cy="837660"/>
          </a:xfrm>
          <a:solidFill>
            <a:srgbClr val="FFCCFF"/>
          </a:solidFill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зрозуміти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мовленнєвий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негативізм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1C883C2-AFB3-40AF-8E9E-6C05FE56D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862" y="1575373"/>
            <a:ext cx="8724684" cy="480713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r>
              <a:rPr lang="uk-UA" sz="9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 інколи використовує звернене мовлення.</a:t>
            </a:r>
          </a:p>
          <a:p>
            <a:r>
              <a:rPr lang="uk-UA" sz="9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неї наявний нормальний або майже нормальний рівень розуміння мовлення.</a:t>
            </a:r>
          </a:p>
          <a:p>
            <a:r>
              <a:rPr lang="uk-UA" sz="9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Спостерігається відмова від мовленнєвої діяльності більше чотирьох тижнів.</a:t>
            </a:r>
          </a:p>
          <a:p>
            <a:r>
              <a:rPr lang="uk-UA" sz="9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Відсутнє загальне порушення розвитку (алалія, РАС).</a:t>
            </a:r>
          </a:p>
          <a:p>
            <a:endParaRPr lang="uk-UA" sz="9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9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 – стиль спілкування з дитиною.</a:t>
            </a:r>
          </a:p>
          <a:p>
            <a:pPr marL="0" indent="0">
              <a:buNone/>
            </a:pPr>
            <a:endParaRPr lang="uk-UA" sz="9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9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Якщо батьки вимогливі, заставляють займатись нецікавими справами, вимагають повторювати слова і грати в мовленнєві ігри.</a:t>
            </a:r>
          </a:p>
          <a:p>
            <a:pPr marL="0" indent="0">
              <a:buNone/>
            </a:pPr>
            <a:r>
              <a:rPr lang="uk-UA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DF350D-26FC-44B1-A5BC-5D06147F0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001" y="3078310"/>
            <a:ext cx="2694541" cy="17963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E071ED-5DBF-4047-A31A-3FD8687C9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168" y="498976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9633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Теплий сині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416</TotalTime>
  <Words>674</Words>
  <Application>Microsoft Office PowerPoint</Application>
  <PresentationFormat>Широкий екран</PresentationFormat>
  <Paragraphs>86</Paragraphs>
  <Slides>17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3" baseType="lpstr">
      <vt:lpstr>Arial</vt:lpstr>
      <vt:lpstr>Times New Roman</vt:lpstr>
      <vt:lpstr>Trebuchet MS</vt:lpstr>
      <vt:lpstr>Wingdings</vt:lpstr>
      <vt:lpstr>Wingdings 3</vt:lpstr>
      <vt:lpstr>Грань</vt:lpstr>
      <vt:lpstr>Презентація PowerPoint</vt:lpstr>
      <vt:lpstr>Мовленнєва активність у дітей дошкільного віку є найважливішою передумовою опанування мови й розвитку мовлення </vt:lpstr>
      <vt:lpstr>Мовленнєва пасивність – знижений рівень мовленнєвої діяльності, зумовлений особливостями мовленнєвого розвитку в онтогенезі </vt:lpstr>
      <vt:lpstr>Мовленнєвий негативізм у дошкільників — це небажання або навіть повна відмова дитини вступати в мовленнєве спілкування з оточенням, що найчастіше трапляється у дітей з порушеннями мовлення або затримкою його розвитку</vt:lpstr>
      <vt:lpstr>Ключові особливості мовленнєвого негативізму:</vt:lpstr>
      <vt:lpstr>Що робити? </vt:lpstr>
      <vt:lpstr>Презентація PowerPoint</vt:lpstr>
      <vt:lpstr>Етапи подолання </vt:lpstr>
      <vt:lpstr>Як зрозуміти чи є мовленнєвий негативізм у дитини?</vt:lpstr>
      <vt:lpstr>ЩО РОБИТИ? </vt:lpstr>
      <vt:lpstr>Як розпізнати мовний негативізм?</vt:lpstr>
      <vt:lpstr>Як подолати мовний негативізм???</vt:lpstr>
      <vt:lpstr>Презентація PowerPoint</vt:lpstr>
      <vt:lpstr>Прояви мовленнєвого негативізму у дітей значно ускладнюють логокорекційну роботу: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Директор</dc:creator>
  <cp:lastModifiedBy>Директор</cp:lastModifiedBy>
  <cp:revision>38</cp:revision>
  <dcterms:created xsi:type="dcterms:W3CDTF">2025-08-21T10:08:54Z</dcterms:created>
  <dcterms:modified xsi:type="dcterms:W3CDTF">2025-09-10T09:27:11Z</dcterms:modified>
</cp:coreProperties>
</file>